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2302" autoAdjust="0"/>
  </p:normalViewPr>
  <p:slideViewPr>
    <p:cSldViewPr>
      <p:cViewPr>
        <p:scale>
          <a:sx n="66" d="100"/>
          <a:sy n="66" d="100"/>
        </p:scale>
        <p:origin x="-2094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C63EB6-049A-4CA5-A841-39B9EAD8B05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8EFF81FA-36EB-498C-9C1E-AA703AFCD5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UYGULAMA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İZLEME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DEĞERLENDİRME</a:t>
          </a:r>
          <a:endParaRPr kumimoji="0" lang="tr-TR" altLang="tr-TR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E174F94-0F30-4BAB-BDBA-337630CC6B5E}" type="parTrans" cxnId="{362902D9-CA94-4DF1-9A40-303B167A0DF6}">
      <dgm:prSet/>
      <dgm:spPr/>
    </dgm:pt>
    <dgm:pt modelId="{5D4C0F1C-1C9B-4CCA-BBB1-A860559F2575}" type="sibTrans" cxnId="{362902D9-CA94-4DF1-9A40-303B167A0DF6}">
      <dgm:prSet/>
      <dgm:spPr/>
    </dgm:pt>
    <dgm:pt modelId="{B8A92923-7E74-41C8-B6AD-F497BB391DB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YÖNTEM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TEKNİK VE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MATERYELLERİN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BELİRLENMESİ</a:t>
          </a:r>
          <a:endParaRPr kumimoji="0" lang="tr-TR" altLang="tr-TR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1585E22-351E-45B8-9661-76AD26502643}" type="parTrans" cxnId="{5DFF661C-FAF6-4244-85E7-98FAAAE67C0B}">
      <dgm:prSet/>
      <dgm:spPr/>
    </dgm:pt>
    <dgm:pt modelId="{D86CAB03-829A-4871-8AF4-62F4A2B1186A}" type="sibTrans" cxnId="{5DFF661C-FAF6-4244-85E7-98FAAAE67C0B}">
      <dgm:prSet/>
      <dgm:spPr/>
    </dgm:pt>
    <dgm:pt modelId="{65526747-FE29-4630-906F-567D4BBDF41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DESTEK HİZMETLERİNİN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BELİRLENMESİ</a:t>
          </a:r>
          <a:endParaRPr kumimoji="0" lang="tr-TR" altLang="tr-TR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79F0DF7-45C1-4877-9DC3-85EEF53F00CF}" type="parTrans" cxnId="{43BF38E0-E770-4E5E-84DE-31D0CBAFCE74}">
      <dgm:prSet/>
      <dgm:spPr/>
    </dgm:pt>
    <dgm:pt modelId="{6966F829-7295-4828-8739-6F114A58CB57}" type="sibTrans" cxnId="{43BF38E0-E770-4E5E-84DE-31D0CBAFCE74}">
      <dgm:prSet/>
      <dgm:spPr/>
    </dgm:pt>
    <dgm:pt modelId="{11A84FF7-8E23-477A-AAF6-D06B87AE69B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BÖP HAZIRLAMA</a:t>
          </a:r>
          <a:endParaRPr kumimoji="0" lang="tr-TR" altLang="tr-TR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AD02429-BA28-45A8-856B-23918D79584C}" type="parTrans" cxnId="{304C9D10-1DF1-4E2E-9C90-B74DC52A5759}">
      <dgm:prSet/>
      <dgm:spPr/>
    </dgm:pt>
    <dgm:pt modelId="{DA1198F7-214D-41B8-A214-BB46B0F26E4D}" type="sibTrans" cxnId="{304C9D10-1DF1-4E2E-9C90-B74DC52A5759}">
      <dgm:prSet/>
      <dgm:spPr/>
    </dgm:pt>
    <dgm:pt modelId="{B9E8232F-F85E-4168-AD1A-5C9EAFB7CF4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UZUN- KISA DÖNEMLİ AMAÇLARIN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BELİRELNEMSİ</a:t>
          </a:r>
          <a:endParaRPr kumimoji="0" lang="tr-TR" altLang="tr-TR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298827E-C924-4998-AEC3-52E325EFD68E}" type="parTrans" cxnId="{4B978D49-F9C7-4885-A707-92CC3073FB37}">
      <dgm:prSet/>
      <dgm:spPr/>
    </dgm:pt>
    <dgm:pt modelId="{4AEEA223-15E1-4ABA-98ED-40B743449C5B}" type="sibTrans" cxnId="{4B978D49-F9C7-4885-A707-92CC3073FB37}">
      <dgm:prSet/>
      <dgm:spPr/>
    </dgm:pt>
    <dgm:pt modelId="{742E07A4-1918-45E2-8041-9E8FBABB09F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ÖĞRENCİNİN EĞİTSEL PERFORMANSININ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BELİRLENMESİ</a:t>
          </a:r>
          <a:endParaRPr kumimoji="0" lang="tr-TR" altLang="tr-TR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89DCE9F-1FD6-4ABE-BEFB-72E80C99B159}" type="parTrans" cxnId="{E1A4A2AC-7584-40DE-BCDE-9C3D6BF876BC}">
      <dgm:prSet/>
      <dgm:spPr/>
    </dgm:pt>
    <dgm:pt modelId="{C50E1F6F-64F5-446A-A718-260C25BA0E28}" type="sibTrans" cxnId="{E1A4A2AC-7584-40DE-BCDE-9C3D6BF876BC}">
      <dgm:prSet/>
      <dgm:spPr/>
    </dgm:pt>
    <dgm:pt modelId="{7BAB6311-FBE3-4A33-8F7D-4877ECB128A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BEP HAZIRLAYACAK EKİBİN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OLUŞTURULMASI</a:t>
          </a:r>
          <a:endParaRPr kumimoji="0" lang="tr-TR" altLang="tr-TR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880D906-3452-42F7-8B2C-E7707E93DE3D}" type="parTrans" cxnId="{5A296769-E3B6-4F1E-8AF2-B80DC6E84C6B}">
      <dgm:prSet/>
      <dgm:spPr/>
    </dgm:pt>
    <dgm:pt modelId="{28EA8A32-E6C2-4CE0-8624-7125CED89666}" type="sibTrans" cxnId="{5A296769-E3B6-4F1E-8AF2-B80DC6E84C6B}">
      <dgm:prSet/>
      <dgm:spPr/>
    </dgm:pt>
    <dgm:pt modelId="{F0466755-CED4-4279-9E62-7079E0BD3F43}" type="pres">
      <dgm:prSet presAssocID="{83C63EB6-049A-4CA5-A841-39B9EAD8B056}" presName="Name0" presStyleCnt="0">
        <dgm:presLayoutVars>
          <dgm:dir/>
          <dgm:animLvl val="lvl"/>
          <dgm:resizeHandles val="exact"/>
        </dgm:presLayoutVars>
      </dgm:prSet>
      <dgm:spPr/>
    </dgm:pt>
    <dgm:pt modelId="{E746FD7A-35D6-47F2-B03B-916A0053A973}" type="pres">
      <dgm:prSet presAssocID="{8EFF81FA-36EB-498C-9C1E-AA703AFCD5DC}" presName="Name8" presStyleCnt="0"/>
      <dgm:spPr/>
    </dgm:pt>
    <dgm:pt modelId="{F24C26E9-5446-4516-A308-0FCA8AFCA612}" type="pres">
      <dgm:prSet presAssocID="{8EFF81FA-36EB-498C-9C1E-AA703AFCD5DC}" presName="level" presStyleLbl="node1" presStyleIdx="0" presStyleCnt="7">
        <dgm:presLayoutVars>
          <dgm:chMax val="1"/>
          <dgm:bulletEnabled val="1"/>
        </dgm:presLayoutVars>
      </dgm:prSet>
      <dgm:spPr/>
    </dgm:pt>
    <dgm:pt modelId="{C6B33306-7DD5-40BE-B048-1E4F403F884B}" type="pres">
      <dgm:prSet presAssocID="{8EFF81FA-36EB-498C-9C1E-AA703AFCD5D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E1A3392-4EF3-49A9-8D3D-2D4ADDCE2DE4}" type="pres">
      <dgm:prSet presAssocID="{B8A92923-7E74-41C8-B6AD-F497BB391DBA}" presName="Name8" presStyleCnt="0"/>
      <dgm:spPr/>
    </dgm:pt>
    <dgm:pt modelId="{A52A2380-62C8-4202-B99C-6A4EA5CF893D}" type="pres">
      <dgm:prSet presAssocID="{B8A92923-7E74-41C8-B6AD-F497BB391DBA}" presName="level" presStyleLbl="node1" presStyleIdx="1" presStyleCnt="7">
        <dgm:presLayoutVars>
          <dgm:chMax val="1"/>
          <dgm:bulletEnabled val="1"/>
        </dgm:presLayoutVars>
      </dgm:prSet>
      <dgm:spPr/>
    </dgm:pt>
    <dgm:pt modelId="{66C92D64-CD4C-4BB0-8420-9E0EC9FA9567}" type="pres">
      <dgm:prSet presAssocID="{B8A92923-7E74-41C8-B6AD-F497BB391DB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9CFD216-4925-4AF1-AE58-B2C29BF15908}" type="pres">
      <dgm:prSet presAssocID="{65526747-FE29-4630-906F-567D4BBDF41D}" presName="Name8" presStyleCnt="0"/>
      <dgm:spPr/>
    </dgm:pt>
    <dgm:pt modelId="{A64075A1-66B0-4F47-A4DE-3542A51B7009}" type="pres">
      <dgm:prSet presAssocID="{65526747-FE29-4630-906F-567D4BBDF41D}" presName="level" presStyleLbl="node1" presStyleIdx="2" presStyleCnt="7">
        <dgm:presLayoutVars>
          <dgm:chMax val="1"/>
          <dgm:bulletEnabled val="1"/>
        </dgm:presLayoutVars>
      </dgm:prSet>
      <dgm:spPr/>
    </dgm:pt>
    <dgm:pt modelId="{C86DD2A6-FF10-432A-A25D-39E7D5E25E59}" type="pres">
      <dgm:prSet presAssocID="{65526747-FE29-4630-906F-567D4BBDF41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A561339-C597-4DD4-9E06-B3E60B5209BB}" type="pres">
      <dgm:prSet presAssocID="{11A84FF7-8E23-477A-AAF6-D06B87AE69BD}" presName="Name8" presStyleCnt="0"/>
      <dgm:spPr/>
    </dgm:pt>
    <dgm:pt modelId="{A7A2E300-6C40-42B7-AC7C-D0ACE2828AFF}" type="pres">
      <dgm:prSet presAssocID="{11A84FF7-8E23-477A-AAF6-D06B87AE69BD}" presName="level" presStyleLbl="node1" presStyleIdx="3" presStyleCnt="7">
        <dgm:presLayoutVars>
          <dgm:chMax val="1"/>
          <dgm:bulletEnabled val="1"/>
        </dgm:presLayoutVars>
      </dgm:prSet>
      <dgm:spPr/>
    </dgm:pt>
    <dgm:pt modelId="{944047C4-AF97-4657-A3E3-000336F2F47A}" type="pres">
      <dgm:prSet presAssocID="{11A84FF7-8E23-477A-AAF6-D06B87AE69B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C4E7B5C-5469-43E8-AA27-2F40F299CBD3}" type="pres">
      <dgm:prSet presAssocID="{B9E8232F-F85E-4168-AD1A-5C9EAFB7CF48}" presName="Name8" presStyleCnt="0"/>
      <dgm:spPr/>
    </dgm:pt>
    <dgm:pt modelId="{FA70F780-03B8-49F5-AE6C-BCD9DF5DDC45}" type="pres">
      <dgm:prSet presAssocID="{B9E8232F-F85E-4168-AD1A-5C9EAFB7CF48}" presName="level" presStyleLbl="node1" presStyleIdx="4" presStyleCnt="7">
        <dgm:presLayoutVars>
          <dgm:chMax val="1"/>
          <dgm:bulletEnabled val="1"/>
        </dgm:presLayoutVars>
      </dgm:prSet>
      <dgm:spPr/>
    </dgm:pt>
    <dgm:pt modelId="{82092A72-DFE8-416E-AAD4-415D97335D71}" type="pres">
      <dgm:prSet presAssocID="{B9E8232F-F85E-4168-AD1A-5C9EAFB7CF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BDB335C-4763-401E-A1D2-DE75E66A73D6}" type="pres">
      <dgm:prSet presAssocID="{742E07A4-1918-45E2-8041-9E8FBABB09F3}" presName="Name8" presStyleCnt="0"/>
      <dgm:spPr/>
    </dgm:pt>
    <dgm:pt modelId="{84852FF2-F778-4EA0-A4AE-B4ECC19144FD}" type="pres">
      <dgm:prSet presAssocID="{742E07A4-1918-45E2-8041-9E8FBABB09F3}" presName="level" presStyleLbl="node1" presStyleIdx="5" presStyleCnt="7">
        <dgm:presLayoutVars>
          <dgm:chMax val="1"/>
          <dgm:bulletEnabled val="1"/>
        </dgm:presLayoutVars>
      </dgm:prSet>
      <dgm:spPr/>
    </dgm:pt>
    <dgm:pt modelId="{E40AABAA-53B1-482F-8421-FDE8B0CA4D94}" type="pres">
      <dgm:prSet presAssocID="{742E07A4-1918-45E2-8041-9E8FBABB09F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9D7051F-4A7D-43B6-9ABB-7E13B3D58579}" type="pres">
      <dgm:prSet presAssocID="{7BAB6311-FBE3-4A33-8F7D-4877ECB128AA}" presName="Name8" presStyleCnt="0"/>
      <dgm:spPr/>
    </dgm:pt>
    <dgm:pt modelId="{F5D59554-07AB-4F66-A00B-E2CFB156CB3E}" type="pres">
      <dgm:prSet presAssocID="{7BAB6311-FBE3-4A33-8F7D-4877ECB128AA}" presName="level" presStyleLbl="node1" presStyleIdx="6" presStyleCnt="7">
        <dgm:presLayoutVars>
          <dgm:chMax val="1"/>
          <dgm:bulletEnabled val="1"/>
        </dgm:presLayoutVars>
      </dgm:prSet>
      <dgm:spPr/>
    </dgm:pt>
    <dgm:pt modelId="{247E58CD-4C1F-4DDE-B9F0-9F5314BF36A0}" type="pres">
      <dgm:prSet presAssocID="{7BAB6311-FBE3-4A33-8F7D-4877ECB128A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FC1A190-5E96-417D-B824-8E40CB4214C0}" type="presOf" srcId="{65526747-FE29-4630-906F-567D4BBDF41D}" destId="{A64075A1-66B0-4F47-A4DE-3542A51B7009}" srcOrd="0" destOrd="0" presId="urn:microsoft.com/office/officeart/2005/8/layout/pyramid1"/>
    <dgm:cxn modelId="{E027D683-2152-4CA2-9C27-D74402B792B0}" type="presOf" srcId="{65526747-FE29-4630-906F-567D4BBDF41D}" destId="{C86DD2A6-FF10-432A-A25D-39E7D5E25E59}" srcOrd="1" destOrd="0" presId="urn:microsoft.com/office/officeart/2005/8/layout/pyramid1"/>
    <dgm:cxn modelId="{40FB5672-E94E-431C-9C0F-3441D9B782C6}" type="presOf" srcId="{742E07A4-1918-45E2-8041-9E8FBABB09F3}" destId="{84852FF2-F778-4EA0-A4AE-B4ECC19144FD}" srcOrd="0" destOrd="0" presId="urn:microsoft.com/office/officeart/2005/8/layout/pyramid1"/>
    <dgm:cxn modelId="{304C9D10-1DF1-4E2E-9C90-B74DC52A5759}" srcId="{83C63EB6-049A-4CA5-A841-39B9EAD8B056}" destId="{11A84FF7-8E23-477A-AAF6-D06B87AE69BD}" srcOrd="3" destOrd="0" parTransId="{0AD02429-BA28-45A8-856B-23918D79584C}" sibTransId="{DA1198F7-214D-41B8-A214-BB46B0F26E4D}"/>
    <dgm:cxn modelId="{4B978D49-F9C7-4885-A707-92CC3073FB37}" srcId="{83C63EB6-049A-4CA5-A841-39B9EAD8B056}" destId="{B9E8232F-F85E-4168-AD1A-5C9EAFB7CF48}" srcOrd="4" destOrd="0" parTransId="{5298827E-C924-4998-AEC3-52E325EFD68E}" sibTransId="{4AEEA223-15E1-4ABA-98ED-40B743449C5B}"/>
    <dgm:cxn modelId="{890F55BC-FB63-4162-BC47-80043010A168}" type="presOf" srcId="{8EFF81FA-36EB-498C-9C1E-AA703AFCD5DC}" destId="{C6B33306-7DD5-40BE-B048-1E4F403F884B}" srcOrd="1" destOrd="0" presId="urn:microsoft.com/office/officeart/2005/8/layout/pyramid1"/>
    <dgm:cxn modelId="{5DFF661C-FAF6-4244-85E7-98FAAAE67C0B}" srcId="{83C63EB6-049A-4CA5-A841-39B9EAD8B056}" destId="{B8A92923-7E74-41C8-B6AD-F497BB391DBA}" srcOrd="1" destOrd="0" parTransId="{01585E22-351E-45B8-9661-76AD26502643}" sibTransId="{D86CAB03-829A-4871-8AF4-62F4A2B1186A}"/>
    <dgm:cxn modelId="{D7898BAF-373B-4348-AD56-7274D994B86F}" type="presOf" srcId="{8EFF81FA-36EB-498C-9C1E-AA703AFCD5DC}" destId="{F24C26E9-5446-4516-A308-0FCA8AFCA612}" srcOrd="0" destOrd="0" presId="urn:microsoft.com/office/officeart/2005/8/layout/pyramid1"/>
    <dgm:cxn modelId="{A41FA246-2268-4E3F-BCE8-F3F1A8A28EE3}" type="presOf" srcId="{B9E8232F-F85E-4168-AD1A-5C9EAFB7CF48}" destId="{FA70F780-03B8-49F5-AE6C-BCD9DF5DDC45}" srcOrd="0" destOrd="0" presId="urn:microsoft.com/office/officeart/2005/8/layout/pyramid1"/>
    <dgm:cxn modelId="{8EA0DB08-0AE4-47B4-8F13-62F75CDEBF49}" type="presOf" srcId="{B9E8232F-F85E-4168-AD1A-5C9EAFB7CF48}" destId="{82092A72-DFE8-416E-AAD4-415D97335D71}" srcOrd="1" destOrd="0" presId="urn:microsoft.com/office/officeart/2005/8/layout/pyramid1"/>
    <dgm:cxn modelId="{3A6B75FF-4570-4C0B-8CFC-D1156742EFCA}" type="presOf" srcId="{7BAB6311-FBE3-4A33-8F7D-4877ECB128AA}" destId="{F5D59554-07AB-4F66-A00B-E2CFB156CB3E}" srcOrd="0" destOrd="0" presId="urn:microsoft.com/office/officeart/2005/8/layout/pyramid1"/>
    <dgm:cxn modelId="{DE82D6FD-75D3-47CD-92E8-3003A16EC61D}" type="presOf" srcId="{B8A92923-7E74-41C8-B6AD-F497BB391DBA}" destId="{A52A2380-62C8-4202-B99C-6A4EA5CF893D}" srcOrd="0" destOrd="0" presId="urn:microsoft.com/office/officeart/2005/8/layout/pyramid1"/>
    <dgm:cxn modelId="{362902D9-CA94-4DF1-9A40-303B167A0DF6}" srcId="{83C63EB6-049A-4CA5-A841-39B9EAD8B056}" destId="{8EFF81FA-36EB-498C-9C1E-AA703AFCD5DC}" srcOrd="0" destOrd="0" parTransId="{4E174F94-0F30-4BAB-BDBA-337630CC6B5E}" sibTransId="{5D4C0F1C-1C9B-4CCA-BBB1-A860559F2575}"/>
    <dgm:cxn modelId="{5A296769-E3B6-4F1E-8AF2-B80DC6E84C6B}" srcId="{83C63EB6-049A-4CA5-A841-39B9EAD8B056}" destId="{7BAB6311-FBE3-4A33-8F7D-4877ECB128AA}" srcOrd="6" destOrd="0" parTransId="{8880D906-3452-42F7-8B2C-E7707E93DE3D}" sibTransId="{28EA8A32-E6C2-4CE0-8624-7125CED89666}"/>
    <dgm:cxn modelId="{AB39DEC5-1296-455C-AF94-CFF29965A1BB}" type="presOf" srcId="{7BAB6311-FBE3-4A33-8F7D-4877ECB128AA}" destId="{247E58CD-4C1F-4DDE-B9F0-9F5314BF36A0}" srcOrd="1" destOrd="0" presId="urn:microsoft.com/office/officeart/2005/8/layout/pyramid1"/>
    <dgm:cxn modelId="{0048D0F6-2052-486B-9C28-F252CDA10945}" type="presOf" srcId="{83C63EB6-049A-4CA5-A841-39B9EAD8B056}" destId="{F0466755-CED4-4279-9E62-7079E0BD3F43}" srcOrd="0" destOrd="0" presId="urn:microsoft.com/office/officeart/2005/8/layout/pyramid1"/>
    <dgm:cxn modelId="{A359564E-EAD5-4573-BD37-B62C731F61DB}" type="presOf" srcId="{B8A92923-7E74-41C8-B6AD-F497BB391DBA}" destId="{66C92D64-CD4C-4BB0-8420-9E0EC9FA9567}" srcOrd="1" destOrd="0" presId="urn:microsoft.com/office/officeart/2005/8/layout/pyramid1"/>
    <dgm:cxn modelId="{7FAE4F51-056B-4348-A598-64EA9BE46374}" type="presOf" srcId="{11A84FF7-8E23-477A-AAF6-D06B87AE69BD}" destId="{944047C4-AF97-4657-A3E3-000336F2F47A}" srcOrd="1" destOrd="0" presId="urn:microsoft.com/office/officeart/2005/8/layout/pyramid1"/>
    <dgm:cxn modelId="{748A6969-8546-4A0B-B068-89926B421709}" type="presOf" srcId="{11A84FF7-8E23-477A-AAF6-D06B87AE69BD}" destId="{A7A2E300-6C40-42B7-AC7C-D0ACE2828AFF}" srcOrd="0" destOrd="0" presId="urn:microsoft.com/office/officeart/2005/8/layout/pyramid1"/>
    <dgm:cxn modelId="{E1A4A2AC-7584-40DE-BCDE-9C3D6BF876BC}" srcId="{83C63EB6-049A-4CA5-A841-39B9EAD8B056}" destId="{742E07A4-1918-45E2-8041-9E8FBABB09F3}" srcOrd="5" destOrd="0" parTransId="{F89DCE9F-1FD6-4ABE-BEFB-72E80C99B159}" sibTransId="{C50E1F6F-64F5-446A-A718-260C25BA0E28}"/>
    <dgm:cxn modelId="{43BF38E0-E770-4E5E-84DE-31D0CBAFCE74}" srcId="{83C63EB6-049A-4CA5-A841-39B9EAD8B056}" destId="{65526747-FE29-4630-906F-567D4BBDF41D}" srcOrd="2" destOrd="0" parTransId="{379F0DF7-45C1-4877-9DC3-85EEF53F00CF}" sibTransId="{6966F829-7295-4828-8739-6F114A58CB57}"/>
    <dgm:cxn modelId="{3FE65CEF-999B-4D84-8A08-50CF2A35F40A}" type="presOf" srcId="{742E07A4-1918-45E2-8041-9E8FBABB09F3}" destId="{E40AABAA-53B1-482F-8421-FDE8B0CA4D94}" srcOrd="1" destOrd="0" presId="urn:microsoft.com/office/officeart/2005/8/layout/pyramid1"/>
    <dgm:cxn modelId="{E8A69BCF-3532-44B0-9408-CD23148BED1D}" type="presParOf" srcId="{F0466755-CED4-4279-9E62-7079E0BD3F43}" destId="{E746FD7A-35D6-47F2-B03B-916A0053A973}" srcOrd="0" destOrd="0" presId="urn:microsoft.com/office/officeart/2005/8/layout/pyramid1"/>
    <dgm:cxn modelId="{B0B48C25-4A29-4932-ADFB-F764BBD2EA58}" type="presParOf" srcId="{E746FD7A-35D6-47F2-B03B-916A0053A973}" destId="{F24C26E9-5446-4516-A308-0FCA8AFCA612}" srcOrd="0" destOrd="0" presId="urn:microsoft.com/office/officeart/2005/8/layout/pyramid1"/>
    <dgm:cxn modelId="{12D0C90C-B0B2-447E-ADB2-672CEA9D5C72}" type="presParOf" srcId="{E746FD7A-35D6-47F2-B03B-916A0053A973}" destId="{C6B33306-7DD5-40BE-B048-1E4F403F884B}" srcOrd="1" destOrd="0" presId="urn:microsoft.com/office/officeart/2005/8/layout/pyramid1"/>
    <dgm:cxn modelId="{A629E6BE-DE5A-4306-BE6C-66FC1E5D13FC}" type="presParOf" srcId="{F0466755-CED4-4279-9E62-7079E0BD3F43}" destId="{BE1A3392-4EF3-49A9-8D3D-2D4ADDCE2DE4}" srcOrd="1" destOrd="0" presId="urn:microsoft.com/office/officeart/2005/8/layout/pyramid1"/>
    <dgm:cxn modelId="{2CA14B5E-3EB1-4AA4-9761-2FD21A792DAB}" type="presParOf" srcId="{BE1A3392-4EF3-49A9-8D3D-2D4ADDCE2DE4}" destId="{A52A2380-62C8-4202-B99C-6A4EA5CF893D}" srcOrd="0" destOrd="0" presId="urn:microsoft.com/office/officeart/2005/8/layout/pyramid1"/>
    <dgm:cxn modelId="{86646172-593A-4D32-B4EB-2795B9C057A0}" type="presParOf" srcId="{BE1A3392-4EF3-49A9-8D3D-2D4ADDCE2DE4}" destId="{66C92D64-CD4C-4BB0-8420-9E0EC9FA9567}" srcOrd="1" destOrd="0" presId="urn:microsoft.com/office/officeart/2005/8/layout/pyramid1"/>
    <dgm:cxn modelId="{BA545966-F866-455D-B0EC-8905C0D4EB66}" type="presParOf" srcId="{F0466755-CED4-4279-9E62-7079E0BD3F43}" destId="{39CFD216-4925-4AF1-AE58-B2C29BF15908}" srcOrd="2" destOrd="0" presId="urn:microsoft.com/office/officeart/2005/8/layout/pyramid1"/>
    <dgm:cxn modelId="{1AD0110F-9289-47E3-BC9A-A29E005A39FC}" type="presParOf" srcId="{39CFD216-4925-4AF1-AE58-B2C29BF15908}" destId="{A64075A1-66B0-4F47-A4DE-3542A51B7009}" srcOrd="0" destOrd="0" presId="urn:microsoft.com/office/officeart/2005/8/layout/pyramid1"/>
    <dgm:cxn modelId="{FED20619-31CE-4EB0-8213-B330D6CA972D}" type="presParOf" srcId="{39CFD216-4925-4AF1-AE58-B2C29BF15908}" destId="{C86DD2A6-FF10-432A-A25D-39E7D5E25E59}" srcOrd="1" destOrd="0" presId="urn:microsoft.com/office/officeart/2005/8/layout/pyramid1"/>
    <dgm:cxn modelId="{1DF72699-8538-4886-A020-A76C0FDA9485}" type="presParOf" srcId="{F0466755-CED4-4279-9E62-7079E0BD3F43}" destId="{BA561339-C597-4DD4-9E06-B3E60B5209BB}" srcOrd="3" destOrd="0" presId="urn:microsoft.com/office/officeart/2005/8/layout/pyramid1"/>
    <dgm:cxn modelId="{963E9D5C-DB92-4F4C-875F-616A6B06C280}" type="presParOf" srcId="{BA561339-C597-4DD4-9E06-B3E60B5209BB}" destId="{A7A2E300-6C40-42B7-AC7C-D0ACE2828AFF}" srcOrd="0" destOrd="0" presId="urn:microsoft.com/office/officeart/2005/8/layout/pyramid1"/>
    <dgm:cxn modelId="{A82A72F7-CC7E-4248-B5C2-01A55F64C851}" type="presParOf" srcId="{BA561339-C597-4DD4-9E06-B3E60B5209BB}" destId="{944047C4-AF97-4657-A3E3-000336F2F47A}" srcOrd="1" destOrd="0" presId="urn:microsoft.com/office/officeart/2005/8/layout/pyramid1"/>
    <dgm:cxn modelId="{61645042-7752-4A5F-BDCD-357F09302E0B}" type="presParOf" srcId="{F0466755-CED4-4279-9E62-7079E0BD3F43}" destId="{2C4E7B5C-5469-43E8-AA27-2F40F299CBD3}" srcOrd="4" destOrd="0" presId="urn:microsoft.com/office/officeart/2005/8/layout/pyramid1"/>
    <dgm:cxn modelId="{51E852AC-AD23-4077-8CB2-3F18AA85DD11}" type="presParOf" srcId="{2C4E7B5C-5469-43E8-AA27-2F40F299CBD3}" destId="{FA70F780-03B8-49F5-AE6C-BCD9DF5DDC45}" srcOrd="0" destOrd="0" presId="urn:microsoft.com/office/officeart/2005/8/layout/pyramid1"/>
    <dgm:cxn modelId="{B9BF9975-E913-439E-BC76-BD6DED46E991}" type="presParOf" srcId="{2C4E7B5C-5469-43E8-AA27-2F40F299CBD3}" destId="{82092A72-DFE8-416E-AAD4-415D97335D71}" srcOrd="1" destOrd="0" presId="urn:microsoft.com/office/officeart/2005/8/layout/pyramid1"/>
    <dgm:cxn modelId="{72AE6ED8-65BA-4AB9-8E51-BB0DBCAC98E7}" type="presParOf" srcId="{F0466755-CED4-4279-9E62-7079E0BD3F43}" destId="{5BDB335C-4763-401E-A1D2-DE75E66A73D6}" srcOrd="5" destOrd="0" presId="urn:microsoft.com/office/officeart/2005/8/layout/pyramid1"/>
    <dgm:cxn modelId="{B37BABDA-CAD8-4589-8CF2-CF84D601A93C}" type="presParOf" srcId="{5BDB335C-4763-401E-A1D2-DE75E66A73D6}" destId="{84852FF2-F778-4EA0-A4AE-B4ECC19144FD}" srcOrd="0" destOrd="0" presId="urn:microsoft.com/office/officeart/2005/8/layout/pyramid1"/>
    <dgm:cxn modelId="{5A0B412D-9E05-4F06-943F-864F8FF3F0E3}" type="presParOf" srcId="{5BDB335C-4763-401E-A1D2-DE75E66A73D6}" destId="{E40AABAA-53B1-482F-8421-FDE8B0CA4D94}" srcOrd="1" destOrd="0" presId="urn:microsoft.com/office/officeart/2005/8/layout/pyramid1"/>
    <dgm:cxn modelId="{1B16AE0B-56E5-44F9-B7A2-17AE9AB94D40}" type="presParOf" srcId="{F0466755-CED4-4279-9E62-7079E0BD3F43}" destId="{E9D7051F-4A7D-43B6-9ABB-7E13B3D58579}" srcOrd="6" destOrd="0" presId="urn:microsoft.com/office/officeart/2005/8/layout/pyramid1"/>
    <dgm:cxn modelId="{88B6D116-D1E3-41CF-BEC6-8E42578EFF0E}" type="presParOf" srcId="{E9D7051F-4A7D-43B6-9ABB-7E13B3D58579}" destId="{F5D59554-07AB-4F66-A00B-E2CFB156CB3E}" srcOrd="0" destOrd="0" presId="urn:microsoft.com/office/officeart/2005/8/layout/pyramid1"/>
    <dgm:cxn modelId="{64D947D7-7B8F-45E3-8624-A7EBA4860706}" type="presParOf" srcId="{E9D7051F-4A7D-43B6-9ABB-7E13B3D58579}" destId="{247E58CD-4C1F-4DDE-B9F0-9F5314BF36A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64557-5C7A-4F7A-ABCE-4245DE216F1F}" type="datetimeFigureOut">
              <a:rPr lang="tr-TR" smtClean="0"/>
              <a:t>14.04.2015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DENİZLİ RAM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ACB5-3DC7-4DA2-B5D6-41B8D532F5D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9242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E0A6E-E26C-48C8-B5EE-FFACC675A658}" type="datetimeFigureOut">
              <a:rPr lang="tr-TR" smtClean="0"/>
              <a:t>14.04.2015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DENİZLİ RAM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BCF0D-0836-4D4D-9F91-4AB8BA7E70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81895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CF0D-0836-4D4D-9F91-4AB8BA7E7023}" type="slidenum">
              <a:rPr lang="tr-TR" smtClean="0"/>
              <a:t>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DENİZLİ RAM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061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tr-TR" altLang="en-US" noProof="0" smtClean="0"/>
              <a:t>Asıl başlık stili için tıklatın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tr-TR" altLang="en-US" noProof="0" smtClean="0"/>
              <a:t>Asıl alt başlık stilini düzenlemek için tıklatın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25A6F1-B4EF-4C1F-8680-D3E420A2E4B2}" type="slidenum">
              <a:rPr lang="tr-TR" altLang="en-US"/>
              <a:pPr/>
              <a:t>‹#›</a:t>
            </a:fld>
            <a:endParaRPr lang="tr-TR" altLang="en-US"/>
          </a:p>
        </p:txBody>
      </p:sp>
      <p:grpSp>
        <p:nvGrpSpPr>
          <p:cNvPr id="8807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8807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7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7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7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7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7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7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8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09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10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10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10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810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8810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17FB8-5E9E-4B27-9F59-E629F9C815A8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3226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A642E-157C-4296-8CB0-6C3ABBD1F19F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4137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D0F504F-C49F-48AB-BC64-B53AAD05FA8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73486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96123D0-929F-4708-B793-7C078AA6EBD5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30634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Başlık, Graf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Grafik Yer Tutucusu 2"/>
          <p:cNvSpPr>
            <a:spLocks noGrp="1"/>
          </p:cNvSpPr>
          <p:nvPr>
            <p:ph type="chart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025D027-E668-4218-8A00-366EC689BBC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6320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E449CCA-491A-4EB4-92E2-D57D7868360D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34539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21AC9-B92A-4803-9B0B-3196CEB51C20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43289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AFF58-DB71-402A-B495-6770748E7D90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90803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BC571-B030-4528-B09C-22DF0E9DB393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7653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7E181-20FA-4ABC-9111-66DD4DCCAE2A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49558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ABE00-36D6-415F-95B2-D469FC731FBF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18410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70556-C5BF-46AB-9CDA-BB269350276A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444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7B753-46BB-4FE2-BA60-F1B1D2E6B93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3304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E2EAE-158C-462F-9718-D7BF23BF1B1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0676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tr-TR" alt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tr-TR" altLang="en-US" smtClean="0"/>
              <a:t>DENİZLİ RAM</a:t>
            </a:r>
            <a:endParaRPr lang="tr-TR" alt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5DA7082-38EB-4F11-81DB-8C0C37BF230C}" type="slidenum">
              <a:rPr lang="tr-TR" altLang="en-US"/>
              <a:pPr/>
              <a:t>‹#›</a:t>
            </a:fld>
            <a:endParaRPr lang="tr-TR" altLang="en-US"/>
          </a:p>
        </p:txBody>
      </p:sp>
      <p:grpSp>
        <p:nvGrpSpPr>
          <p:cNvPr id="8704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704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5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6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707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KAYNA&#350;TIRMA&#214;ZEL%20E&#286;&#304;T&#304;M%20SINIFI%20&#304;&#199;&#304;N%20KABA%20DE&#286;ERLEND&#304;RME%20&#214;L&#199;E&#286;&#304;/1-5.%20s&#305;n&#305;flar%20i&#231;in%20kaba%20de&#287;erlendirme%20formu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44575" y="2997200"/>
            <a:ext cx="7772400" cy="2303463"/>
          </a:xfrm>
        </p:spPr>
        <p:txBody>
          <a:bodyPr/>
          <a:lstStyle/>
          <a:p>
            <a:r>
              <a:rPr lang="tr-TR" altLang="tr-TR" dirty="0"/>
              <a:t>BEP-BÖP</a:t>
            </a:r>
            <a:br>
              <a:rPr lang="tr-TR" altLang="tr-TR" dirty="0"/>
            </a:br>
            <a:r>
              <a:rPr lang="tr-TR" altLang="tr-TR" dirty="0"/>
              <a:t>HAZIRLAMA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22960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UDA BELİRLENİRKEN, ÖĞRENCİNİN BULUNDUĞU SINIF DÜZEYİ VE YAŞINDAN ÇOK ÖĞRENCİNİN EĞİTSEL PERFORMANS DÜZEYİNE ODAKLANILMALIDIR.</a:t>
            </a:r>
          </a:p>
        </p:txBody>
      </p:sp>
      <p:pic>
        <p:nvPicPr>
          <p:cNvPr id="22533" name="Picture 5" descr="psikoloji-300x2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933825"/>
            <a:ext cx="3313113" cy="258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FF"/>
                </a:solidFill>
              </a:rPr>
              <a:t>4. KISA DÖNEMLİ AMÇLAR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EĞİTSEL PERFORMANS DÜZEYİ İLE UDA ARASINDA ÖLÇÜLEBİLİR, ARA BASAMAKLAR OLARAK TANIMLANABİLİR.</a:t>
            </a:r>
          </a:p>
        </p:txBody>
      </p:sp>
      <p:pic>
        <p:nvPicPr>
          <p:cNvPr id="23557" name="Picture 5" descr="ozelcocuk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933825"/>
            <a:ext cx="3101975" cy="253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5157788"/>
            <a:ext cx="388937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EĞİTSEL PERFORMANS DÜZEYİ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916238" y="4365625"/>
            <a:ext cx="381635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KISA DÖNEMLİ AMAÇLAR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916238" y="3789363"/>
            <a:ext cx="38163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KISA DÖNEMLİ AMAÇLAR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843213" y="3068638"/>
            <a:ext cx="3816350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KISA DÖNEMLİ AMAÇLAR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843213" y="2133600"/>
            <a:ext cx="36718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UZUN DÖNEMLİ AMAÇ</a:t>
            </a:r>
          </a:p>
        </p:txBody>
      </p:sp>
      <p:sp>
        <p:nvSpPr>
          <p:cNvPr id="24587" name="AutoShape 11"/>
          <p:cNvSpPr>
            <a:spLocks noChangeArrowheads="1"/>
          </p:cNvSpPr>
          <p:nvPr/>
        </p:nvSpPr>
        <p:spPr bwMode="auto">
          <a:xfrm>
            <a:off x="1187450" y="1844675"/>
            <a:ext cx="647700" cy="3600450"/>
          </a:xfrm>
          <a:prstGeom prst="upArrow">
            <a:avLst>
              <a:gd name="adj1" fmla="val 50000"/>
              <a:gd name="adj2" fmla="val 1389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       </a:t>
            </a:r>
            <a:r>
              <a:rPr lang="tr-TR" altLang="tr-TR">
                <a:solidFill>
                  <a:srgbClr val="0000FF"/>
                </a:solidFill>
              </a:rPr>
              <a:t>KISA DÖNEMLİ AMAÇLAR;</a:t>
            </a:r>
          </a:p>
          <a:p>
            <a:r>
              <a:rPr lang="tr-TR" altLang="tr-TR"/>
              <a:t> KOLAYDAN ZORA DOĞRU SIRALANIR.</a:t>
            </a:r>
          </a:p>
          <a:p>
            <a:r>
              <a:rPr lang="tr-TR" altLang="tr-TR"/>
              <a:t>DEĞERLENDİRİLMESİ İÇİN ÖLÇÜT BELİRLENMELİDİR.</a:t>
            </a:r>
          </a:p>
          <a:p>
            <a:r>
              <a:rPr lang="tr-TR" altLang="tr-TR"/>
              <a:t>HER BİRİNİN YAKLAŞIK GERÇEKLEŞME SÜRESİ PLANLANARAK BEP ÜZERİNDE BELİRTİLMELİDİR.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371600"/>
          </a:xfrm>
        </p:spPr>
        <p:txBody>
          <a:bodyPr/>
          <a:lstStyle/>
          <a:p>
            <a:r>
              <a:rPr lang="tr-TR" altLang="tr-TR" sz="3500"/>
              <a:t> </a:t>
            </a:r>
            <a:r>
              <a:rPr lang="tr-TR" altLang="tr-TR" sz="3500">
                <a:solidFill>
                  <a:srgbClr val="0000FF"/>
                </a:solidFill>
              </a:rPr>
              <a:t>ÖRNEK BEP FORMU</a:t>
            </a:r>
            <a:r>
              <a:rPr lang="tr-TR" altLang="tr-TR" sz="3500"/>
              <a:t/>
            </a:r>
            <a:br>
              <a:rPr lang="tr-TR" altLang="tr-TR" sz="3500"/>
            </a:br>
            <a:r>
              <a:rPr lang="tr-TR" altLang="tr-TR" sz="1500" b="0"/>
              <a:t>öğrencinin adı soyadı.                                                                   sınıfı:</a:t>
            </a:r>
            <a:br>
              <a:rPr lang="tr-TR" altLang="tr-TR" sz="1500" b="0"/>
            </a:br>
            <a:r>
              <a:rPr lang="tr-TR" altLang="tr-TR" sz="1500" b="0"/>
              <a:t>Eğitim programını hazırlayanlar:                                  bep hazırlama tarihi</a:t>
            </a:r>
            <a:r>
              <a:rPr lang="tr-TR" altLang="tr-TR" sz="1500"/>
              <a:t>:</a:t>
            </a:r>
            <a:endParaRPr lang="tr-TR" altLang="tr-TR" sz="3500"/>
          </a:p>
        </p:txBody>
      </p:sp>
      <p:graphicFrame>
        <p:nvGraphicFramePr>
          <p:cNvPr id="28720" name="Group 48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964613" cy="4936173"/>
        </p:xfrm>
        <a:graphic>
          <a:graphicData uri="http://schemas.openxmlformats.org/drawingml/2006/table">
            <a:tbl>
              <a:tblPr/>
              <a:tblGrid>
                <a:gridCol w="2051050"/>
                <a:gridCol w="4321175"/>
                <a:gridCol w="1223963"/>
                <a:gridCol w="1368425"/>
              </a:tblGrid>
              <a:tr h="749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UZUN DÖNEMLİ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AMAÇLAR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KISA DÖNEMLİ AMAÇLAR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BAŞLANGIÇ- BİTİŞ TRİHİ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SORUMLU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KİŞİLER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84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1.Toplama ve çıkarma işlemi içeren problemleri çözer.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1.1. eldesiz toplama işlemi yapar.(10/8)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1.2. eldeli toplama işlemi yapar.(10/8)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1.3.onluk bozmayı gerektirmeyen çıkarma işlemi yapar.(10/8)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1.4. onluk, yüzlük, binlik bozmayı gerektiren çıkarma işlemi yapar(10/8)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1.5. çıkarma işlemi içeren problemleri çözer(10/8).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FF"/>
                </a:solidFill>
              </a:rPr>
              <a:t>5.BÖP HAZIRLAMA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Öğrencinin amaçları kazanması için, yapması gerekenleri ayrıntılı, belirgin ve açıkça ifade eden plandır.</a:t>
            </a:r>
          </a:p>
          <a:p>
            <a:pPr>
              <a:buFont typeface="Wingdings" pitchFamily="2" charset="2"/>
              <a:buNone/>
            </a:pPr>
            <a:r>
              <a:rPr lang="tr-TR" altLang="tr-TR"/>
              <a:t>   </a:t>
            </a:r>
          </a:p>
          <a:p>
            <a:pPr>
              <a:buFont typeface="Wingdings" pitchFamily="2" charset="2"/>
              <a:buNone/>
            </a:pPr>
            <a:r>
              <a:rPr lang="tr-TR" altLang="tr-TR"/>
              <a:t>   BÖP günlük, haftalık veya aylık olarak geliştirilebilir.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33" name="Group 89"/>
          <p:cNvGraphicFramePr>
            <a:graphicFrameLocks noGrp="1"/>
          </p:cNvGraphicFramePr>
          <p:nvPr/>
        </p:nvGraphicFramePr>
        <p:xfrm>
          <a:off x="190500" y="908050"/>
          <a:ext cx="8953500" cy="5949952"/>
        </p:xfrm>
        <a:graphic>
          <a:graphicData uri="http://schemas.openxmlformats.org/drawingml/2006/table">
            <a:tbl>
              <a:tblPr/>
              <a:tblGrid>
                <a:gridCol w="2924175"/>
                <a:gridCol w="6029325"/>
              </a:tblGrid>
              <a:tr h="6937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Ünite/Konu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Öğrencinin Performans Düzeyi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Uzun Dönemli Amaç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Kısa Dönemli Amaç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6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Öğretimsel Amaçlar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3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Öğretim Süreci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Öğretimin yapıldığı yer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Araç-gereçler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C) Öğretimde kullanılan yöntemler/teknikler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Süre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 Dersin işlenişi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F) Değerlendirme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31" name="Rectangle 87"/>
          <p:cNvSpPr>
            <a:spLocks noGrp="1" noChangeArrowheads="1"/>
          </p:cNvSpPr>
          <p:nvPr>
            <p:ph type="ctrTitle"/>
          </p:nvPr>
        </p:nvSpPr>
        <p:spPr>
          <a:xfrm>
            <a:off x="468313" y="333375"/>
            <a:ext cx="7772400" cy="503238"/>
          </a:xfrm>
        </p:spPr>
        <p:txBody>
          <a:bodyPr/>
          <a:lstStyle/>
          <a:p>
            <a:r>
              <a:rPr lang="tr-TR" altLang="tr-TR" sz="4400"/>
              <a:t>Örnek BÖP formu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333375"/>
            <a:ext cx="91344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tr-TR" altLang="tr-TR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Öğrencinin  Adı   ve Soyadı</a:t>
            </a:r>
            <a:r>
              <a:rPr lang="tr-TR" altLang="tr-TR" sz="1400" b="1">
                <a:latin typeface="Times New Roman" pitchFamily="18" charset="0"/>
                <a:cs typeface="Times New Roman" pitchFamily="18" charset="0"/>
              </a:rPr>
              <a:t> : SENEM  GÜMÜŞ                                                                                                          </a:t>
            </a:r>
            <a:r>
              <a:rPr lang="tr-TR" altLang="tr-TR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Ders   :</a:t>
            </a:r>
            <a:r>
              <a:rPr lang="tr-TR" altLang="tr-TR" sz="1400" b="1">
                <a:latin typeface="Times New Roman" pitchFamily="18" charset="0"/>
                <a:cs typeface="Times New Roman" pitchFamily="18" charset="0"/>
              </a:rPr>
              <a:t>    MATEMATİK</a:t>
            </a:r>
            <a:endParaRPr lang="tr-TR" altLang="tr-TR" sz="1400" b="1">
              <a:latin typeface="Times New Roman" pitchFamily="18" charset="0"/>
            </a:endParaRPr>
          </a:p>
          <a:p>
            <a:pPr eaLnBrk="0" hangingPunct="0"/>
            <a:r>
              <a:rPr lang="tr-TR" altLang="tr-TR" sz="1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Öğrencinin Performans    Düzeyi :</a:t>
            </a:r>
            <a:endParaRPr lang="tr-TR" altLang="tr-TR" sz="1400" b="1">
              <a:latin typeface="Times New Roman" pitchFamily="18" charset="0"/>
            </a:endParaRPr>
          </a:p>
        </p:txBody>
      </p:sp>
      <p:graphicFrame>
        <p:nvGraphicFramePr>
          <p:cNvPr id="33805" name="Group 13"/>
          <p:cNvGraphicFramePr>
            <a:graphicFrameLocks noGrp="1"/>
          </p:cNvGraphicFramePr>
          <p:nvPr/>
        </p:nvGraphicFramePr>
        <p:xfrm>
          <a:off x="0" y="1125538"/>
          <a:ext cx="8912225" cy="869950"/>
        </p:xfrm>
        <a:graphic>
          <a:graphicData uri="http://schemas.openxmlformats.org/drawingml/2006/table">
            <a:tbl>
              <a:tblPr/>
              <a:tblGrid>
                <a:gridCol w="8912225"/>
              </a:tblGrid>
              <a:tr h="869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Öğrenci  sadece 1 ile 9 arasındaki rakamları bilmekte, nesneleri renklerine göre ve şekillerine göre eşlemektedir.Buna karşın ritmik saymaları yapamamakta, iki basamaklı sayıları okuyamamakta, eldesiz toplama, onluk bozarak çıkarma işlemlerini yapamamaktadır.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2060575"/>
            <a:ext cx="42116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tr-TR" altLang="tr-TR" sz="1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Uzun Dönemli Amaç  : </a:t>
            </a:r>
            <a:r>
              <a:rPr lang="tr-TR" altLang="tr-TR" sz="1400">
                <a:latin typeface="Times New Roman" pitchFamily="18" charset="0"/>
                <a:cs typeface="Times New Roman" pitchFamily="18" charset="0"/>
              </a:rPr>
              <a:t>İki  basamaklı doğal  sayıları kavrar</a:t>
            </a:r>
            <a:endParaRPr lang="tr-TR" altLang="tr-TR" sz="1400">
              <a:latin typeface="Times New Roman" pitchFamily="18" charset="0"/>
            </a:endParaRPr>
          </a:p>
        </p:txBody>
      </p:sp>
      <p:graphicFrame>
        <p:nvGraphicFramePr>
          <p:cNvPr id="33882" name="Group 90"/>
          <p:cNvGraphicFramePr>
            <a:graphicFrameLocks noGrp="1"/>
          </p:cNvGraphicFramePr>
          <p:nvPr/>
        </p:nvGraphicFramePr>
        <p:xfrm>
          <a:off x="0" y="2636838"/>
          <a:ext cx="8980488" cy="3960813"/>
        </p:xfrm>
        <a:graphic>
          <a:graphicData uri="http://schemas.openxmlformats.org/drawingml/2006/table">
            <a:tbl>
              <a:tblPr/>
              <a:tblGrid>
                <a:gridCol w="1795463"/>
                <a:gridCol w="1795462"/>
                <a:gridCol w="1795463"/>
                <a:gridCol w="1797050"/>
                <a:gridCol w="1797050"/>
              </a:tblGrid>
              <a:tr h="917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KISA DÖNEMLİ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AMAÇLAR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tr-TR" altLang="tr-T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ÖĞRETİMSEL AMAÇLAR 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YÖNTEM 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KAYNAKLAR 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AÇIKLAMALAR  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İki basamaklı doğal sayıları okur ve yazar.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1.Gösterilen iki basamaklı sayının kaç olduğunu  söyler.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Söylenen iki basamaklı sayıyı yazar.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Verilen iki basamaklı sayının kaç  onluk ve birlikten oluştuğunu söyler ve yazar.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İki basamaklı doğal sayıları sıralar.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Anlatım , gösterim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Yaparak yaşayarak öğrenme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Dinleme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Uygulama 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 Matematik 2.sınıf ders kitabı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Öğretmenin   seviyeye uygun hazırlayacağı konu kavrama  kağıtları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Seviyeye uygun yardımcı ders kitapları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500"/>
              <a:t>6.DESTEK EĞİTİM HİZMETLERİNİN BELİRLENMESİ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Destek eğitim hizmetleri öğrencinin ihtiyaçlarına göre değişir ve her öğrencinin destek eğitime ihtiyacı olmayabilir.</a:t>
            </a:r>
          </a:p>
          <a:p>
            <a:pPr>
              <a:buFont typeface="Wingdings" pitchFamily="2" charset="2"/>
              <a:buNone/>
            </a:pPr>
            <a:r>
              <a:rPr lang="tr-TR" altLang="tr-TR"/>
              <a:t>   Destek eğitim verilecek öğrencileri bep birimi belirler.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Destek eğitim hizmetleri: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Destek eğitim odası</a:t>
            </a:r>
          </a:p>
          <a:p>
            <a:r>
              <a:rPr lang="tr-TR" altLang="tr-TR"/>
              <a:t>Kaynak oda</a:t>
            </a:r>
          </a:p>
          <a:p>
            <a:r>
              <a:rPr lang="tr-TR" altLang="tr-TR"/>
              <a:t>Ulaşım</a:t>
            </a:r>
          </a:p>
          <a:p>
            <a:r>
              <a:rPr lang="tr-TR" altLang="tr-TR"/>
              <a:t>Konuşma terapisi</a:t>
            </a:r>
          </a:p>
          <a:p>
            <a:r>
              <a:rPr lang="tr-TR" altLang="tr-TR"/>
              <a:t>Fiziksel terapi</a:t>
            </a:r>
          </a:p>
          <a:p>
            <a:r>
              <a:rPr lang="tr-TR" altLang="tr-TR"/>
              <a:t>Danışmanlık hizmetler vb.</a:t>
            </a:r>
          </a:p>
        </p:txBody>
      </p:sp>
      <p:pic>
        <p:nvPicPr>
          <p:cNvPr id="35845" name="Picture 5" descr="26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924175"/>
            <a:ext cx="2736850" cy="338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395288" y="0"/>
          <a:ext cx="87487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930400"/>
          </a:xfrm>
        </p:spPr>
        <p:txBody>
          <a:bodyPr/>
          <a:lstStyle/>
          <a:p>
            <a:r>
              <a:rPr lang="tr-TR" altLang="tr-TR" sz="3500"/>
              <a:t>7. BEP’İN UYGULANMASI, İZLENMESİ, DEĞERLENDİRİLMESİ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852738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BEP, aylık, üç aylık ve yıllık olarak değerlendirilebilir.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500"/>
              <a:t>BEP DEĞERLENDİRME FORMU</a:t>
            </a:r>
          </a:p>
        </p:txBody>
      </p:sp>
      <p:graphicFrame>
        <p:nvGraphicFramePr>
          <p:cNvPr id="38111" name="Group 223"/>
          <p:cNvGraphicFramePr>
            <a:graphicFrameLocks noGrp="1"/>
          </p:cNvGraphicFramePr>
          <p:nvPr>
            <p:ph idx="1"/>
          </p:nvPr>
        </p:nvGraphicFramePr>
        <p:xfrm>
          <a:off x="250825" y="1600200"/>
          <a:ext cx="8435975" cy="4118293"/>
        </p:xfrm>
        <a:graphic>
          <a:graphicData uri="http://schemas.openxmlformats.org/drawingml/2006/table">
            <a:tbl>
              <a:tblPr/>
              <a:tblGrid>
                <a:gridCol w="3025775"/>
                <a:gridCol w="431800"/>
                <a:gridCol w="431800"/>
                <a:gridCol w="503238"/>
                <a:gridCol w="504825"/>
                <a:gridCol w="576262"/>
                <a:gridCol w="576263"/>
                <a:gridCol w="503237"/>
                <a:gridCol w="504825"/>
                <a:gridCol w="503238"/>
                <a:gridCol w="504825"/>
                <a:gridCol w="369887"/>
              </a:tblGrid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ÖĞRENCİNİN ADI-SOYADI: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NO:                             SINIF: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EYLÜL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EKİM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KASIM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ARALIK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ŞUBAT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NİSAN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HAZİRAN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UZUN DÖNEMLİ AMAÇ: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KISA DÖNEMLİ AMAÇ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KISA DÖNEMLİ AMAÇ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KISA DÖNEMLİ AMAÇ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BEP EKİBİ ÇALIŞMA SÜRECİ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BEP birimini okul idaresi oluşturur.</a:t>
            </a:r>
          </a:p>
          <a:p>
            <a:r>
              <a:rPr lang="tr-TR" altLang="tr-TR"/>
              <a:t>BEP ilk toplantısında öğrencinin BEP’e ihtiyaç duyup duymadığı,BEP  toplantılarının hangi sıklıkla yapılacağı, BEP dosyasının oluşturulması, öğrencinin eğitsel performans düzeyinin ne kadar sürede belirleneceği, bir sonraki BEP toplantı tarihi konuşulur.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20750"/>
            <a:ext cx="7561263" cy="5937250"/>
          </a:xfrm>
        </p:spPr>
        <p:txBody>
          <a:bodyPr/>
          <a:lstStyle/>
          <a:p>
            <a:r>
              <a:rPr lang="tr-TR" altLang="tr-TR"/>
              <a:t>Öğrencinin dersine giren bütün öğretmenler eğitsel performans durumunu belirler ve formu sınıf rehber öğretmenine teslim eder.</a:t>
            </a:r>
          </a:p>
          <a:p>
            <a:pPr>
              <a:buFont typeface="Wingdings" pitchFamily="2" charset="2"/>
              <a:buNone/>
            </a:pPr>
            <a:endParaRPr lang="tr-TR" altLang="tr-TR"/>
          </a:p>
          <a:p>
            <a:r>
              <a:rPr lang="tr-TR" altLang="tr-TR"/>
              <a:t>2. BEP toplantısında öğrencinin hangi derslerden BEP’e ihtiyacı olduğu saptanır.</a:t>
            </a:r>
          </a:p>
          <a:p>
            <a:endParaRPr lang="tr-TR" altLang="tr-TR"/>
          </a:p>
        </p:txBody>
      </p:sp>
      <p:pic>
        <p:nvPicPr>
          <p:cNvPr id="40967" name="Picture 7" descr="ozel-300x2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508500"/>
            <a:ext cx="3816350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229600" cy="5865813"/>
          </a:xfrm>
        </p:spPr>
        <p:txBody>
          <a:bodyPr/>
          <a:lstStyle/>
          <a:p>
            <a:r>
              <a:rPr lang="tr-TR" altLang="tr-TR"/>
              <a:t>BEP dosyasının düzenlenmesi, saklanması, öğrenci nakil gittiğinde yeni kuruma gönderilmesi, toplantı tutanaklarının imzalanması, toplantı yerinin belirlenmesi, toplantıya katılacakların davet edilmesi konusunda </a:t>
            </a:r>
            <a:r>
              <a:rPr lang="tr-TR" altLang="tr-TR" u="sng"/>
              <a:t>BEP birimi başkanı ve sınıf rehber öğretmeni sorumludur.</a:t>
            </a:r>
          </a:p>
        </p:txBody>
      </p:sp>
      <p:pic>
        <p:nvPicPr>
          <p:cNvPr id="41989" name="Picture 5" descr="bepdosy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644900"/>
            <a:ext cx="3013075" cy="321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BÖP HAZIRLANMANIN 2. YOLU</a:t>
            </a:r>
          </a:p>
        </p:txBody>
      </p:sp>
      <p:graphicFrame>
        <p:nvGraphicFramePr>
          <p:cNvPr id="43061" name="Group 53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229600" cy="5267327"/>
        </p:xfrm>
        <a:graphic>
          <a:graphicData uri="http://schemas.openxmlformats.org/drawingml/2006/table">
            <a:tbl>
              <a:tblPr/>
              <a:tblGrid>
                <a:gridCol w="4259263"/>
                <a:gridCol w="3970337"/>
              </a:tblGrid>
              <a:tr h="48101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Süre:40dk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trafik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kazanımlar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Normal öğrenciler için olan kazanımlar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Ahmet(kaynaştırma öğrencisi) taşıtları kullananları tanır.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Yöntem-teknikler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Araç ve gereç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altLang="tr-TR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Öğrenme-öğretme süreci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.....................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Ahmet, kara taşıtları kullananlara şöför ve makinist denildiğini söyler.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Bireysel öğrenme etkinlikleri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....................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Ahmet, resimli çalışma kağıdı üzerinde taşıt ile kullananları eşleştirir.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özet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..............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Ahmet, taşıtları kullananları öğrenir.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BEP DOSYASI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229600" cy="4411663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Öğrenci tanıma kartı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Bep geliştirme birimi üyeleri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Bep toplantı tutanakları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eğitsel performans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Bep formu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Böp formu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tr-TR" altLang="tr-TR"/>
          </a:p>
        </p:txBody>
      </p:sp>
      <p:pic>
        <p:nvPicPr>
          <p:cNvPr id="45061" name="Picture 5" descr="bepdosy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552575"/>
            <a:ext cx="3733800" cy="530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13325"/>
            <a:ext cx="8229600" cy="1143000"/>
          </a:xfrm>
        </p:spPr>
        <p:txBody>
          <a:bodyPr/>
          <a:lstStyle/>
          <a:p>
            <a:r>
              <a:rPr lang="tr-TR" altLang="tr-TR" sz="3500"/>
              <a:t>Eğitimde feda edilecek fert yoktur.</a:t>
            </a:r>
            <a:br>
              <a:rPr lang="tr-TR" altLang="tr-TR" sz="3500"/>
            </a:br>
            <a:r>
              <a:rPr lang="tr-TR" altLang="tr-TR" sz="3500"/>
              <a:t>                                K.ATATÜRK</a:t>
            </a:r>
          </a:p>
        </p:txBody>
      </p:sp>
      <p:pic>
        <p:nvPicPr>
          <p:cNvPr id="46085" name="Picture 5" descr="b-469282-Atat%C3%BCrk_ve_%C3%A7ocuk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8913"/>
            <a:ext cx="5795963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0000FF"/>
                </a:solidFill>
              </a:rPr>
              <a:t>1. BEP GELİŞTİRME BİRİMİ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BİRİM BAŞKANI: MÜDÜR/ MÜDÜR YARD.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SINIF ÖĞRETMENİ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BRANŞ ÖĞRETMENLERİ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REHBER ÖĞRETMEN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ÖĞRENCİ VELİSİ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tr-TR" altLang="tr-TR"/>
              <a:t>ÖĞRENCİ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075613" cy="4017963"/>
          </a:xfrm>
        </p:spPr>
        <p:txBody>
          <a:bodyPr/>
          <a:lstStyle/>
          <a:p>
            <a:r>
              <a:rPr lang="tr-TR" altLang="tr-TR"/>
              <a:t>BEP,</a:t>
            </a:r>
            <a:br>
              <a:rPr lang="tr-TR" altLang="tr-TR"/>
            </a:br>
            <a:r>
              <a:rPr lang="tr-TR" altLang="tr-TR"/>
              <a:t>BEP GELİŞTİRME BİRİMİ TARAFINDAN HAZIRLANIR.</a:t>
            </a:r>
          </a:p>
        </p:txBody>
      </p:sp>
      <p:pic>
        <p:nvPicPr>
          <p:cNvPr id="10249" name="Picture 9" descr="%25C3%25A7ember%2Bkal%25C4%25B1b%25C4%25B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620713"/>
            <a:ext cx="5616575" cy="285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FF"/>
                </a:solidFill>
              </a:rPr>
              <a:t>2. ÖĞRENCİNİN EĞİTSEL PERFORMANS DÜZEYİ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ÖĞRENCİNİN HALİHAZIRDA YAPABİLDİKLERİNİ, SAHİP OLDUĞU BECERİLERİ YANSITIR.</a:t>
            </a:r>
          </a:p>
        </p:txBody>
      </p:sp>
      <p:pic>
        <p:nvPicPr>
          <p:cNvPr id="13317" name="Picture 5" descr="o_ornek-bep-dosyasi-1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997200"/>
            <a:ext cx="23749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647825" y="-833438"/>
            <a:ext cx="29765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tr-TR" altLang="tr-TR" sz="1200" b="1">
                <a:cs typeface="Times New Roman" pitchFamily="18" charset="0"/>
              </a:rPr>
              <a:t>EĞİTSEL İŞLEVDE BULUNMA DÜZEYİ</a:t>
            </a:r>
            <a:endParaRPr lang="tr-TR" altLang="tr-TR" sz="1100" b="1"/>
          </a:p>
          <a:p>
            <a:pPr eaLnBrk="0" hangingPunct="0"/>
            <a:endParaRPr lang="tr-TR" altLang="tr-TR"/>
          </a:p>
        </p:txBody>
      </p:sp>
      <p:graphicFrame>
        <p:nvGraphicFramePr>
          <p:cNvPr id="14474" name="Group 138"/>
          <p:cNvGraphicFramePr>
            <a:graphicFrameLocks noGrp="1"/>
          </p:cNvGraphicFramePr>
          <p:nvPr/>
        </p:nvGraphicFramePr>
        <p:xfrm>
          <a:off x="539750" y="258763"/>
          <a:ext cx="8029575" cy="6187440"/>
        </p:xfrm>
        <a:graphic>
          <a:graphicData uri="http://schemas.openxmlformats.org/drawingml/2006/table">
            <a:tbl>
              <a:tblPr/>
              <a:tblGrid>
                <a:gridCol w="2962275"/>
                <a:gridCol w="5067300"/>
              </a:tblGrid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TÜRKÇEDE ( OKUMA- YAZMA)</a:t>
                      </a:r>
                      <a:endParaRPr kumimoji="0" lang="tr-TR" altLang="tr-T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İŞLEVDE BULUNMA DÜZEYİ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Sırada kurallara uygun şekilde oturur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Kalem tutar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Temel çizgi çalışmalarını yapar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İki heceden oluşan kelimeleri bakarak yazar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Sesli harfleri okuyamıyor.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tr-TR" altLang="tr-TR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    Dinlediği bir metinle ilgili soruları cevaplayamıyor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MATEMATİKDE İŞLEVDE BULUNMA DÜZEYİ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1erli ritmik 20’ ye kadar sayar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ile 9 arasındaki rakamları okur ve yazar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Kare-daire şekillerini gösterir söyler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Büyük- küçük kavramlarını sorulduğunda söyler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Az-çok kavramlarını sorulduğunda söyler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 renkleri ayırt eder.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HAYAT BİLGİSİNDE  İŞLEVDE BULUNMA DÜZEYİ</a:t>
                      </a:r>
                      <a:endParaRPr kumimoji="0" lang="tr-TR" altLang="tr-T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Sınıf arkadaşlarını ve öğretmenini tanır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Sınıf ve okul kurallarına uyar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Aile bireylerini tanıtır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 adresini, tel no sunu söyleyemiyor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Meslekleri ayırt edemiyor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BEDEN EĞİTİMİNDE  İŞLEVDE BULUNMA DÜZEYİ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Sıraya girer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Sırasını bekler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Gösterilen basit hareketleri yapar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Serbest şekilde koşar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  Minderden takla atamaz.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  Top atıp tutamaz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alt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RESİMDE İŞLEVDE BULUNMA DÜZEYİ</a:t>
                      </a:r>
                      <a:endParaRPr kumimoji="0" lang="tr-TR" altLang="tr-T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indent="-1127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indent="-22066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indent="-382588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indent="-5461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indent="-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Renkleri ayırt eder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Araç gereçlerin kullanımına özen gösterir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Taşırmadan bir alanı boyar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Times New Roman" pitchFamily="18" charset="0"/>
                        <a:buChar char="-"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Nesneleri gerçek renklerine boyayamıyor.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r>
                        <a:rPr kumimoji="0" lang="tr-TR" altLang="tr-T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Makas kullanamıyor.</a:t>
                      </a:r>
                      <a:endParaRPr kumimoji="0" lang="tr-TR" altLang="tr-TR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45" name="Rectangle 109"/>
          <p:cNvSpPr>
            <a:spLocks noChangeArrowheads="1"/>
          </p:cNvSpPr>
          <p:nvPr/>
        </p:nvSpPr>
        <p:spPr bwMode="auto">
          <a:xfrm>
            <a:off x="1647825" y="7143750"/>
            <a:ext cx="612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tr-TR" altLang="tr-TR" sz="1200" b="1">
                <a:cs typeface="Times New Roman" pitchFamily="18" charset="0"/>
              </a:rPr>
              <a:t>          </a:t>
            </a:r>
            <a:endParaRPr lang="tr-TR" altLang="tr-TR" sz="1100"/>
          </a:p>
          <a:p>
            <a:pPr eaLnBrk="0" hangingPunct="0"/>
            <a:endParaRPr lang="tr-TR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ÖĞRENCİNİN PERFORMANSI </a:t>
            </a:r>
            <a:r>
              <a:rPr lang="tr-TR" altLang="tr-TR">
                <a:hlinkClick r:id="rId2" action="ppaction://hlinkfile"/>
              </a:rPr>
              <a:t>KABA DEĞERLENDİRME </a:t>
            </a:r>
            <a:r>
              <a:rPr lang="tr-TR" altLang="tr-TR"/>
              <a:t>ARAÇLARI İLE ÖLÇÜLÜR.</a:t>
            </a:r>
          </a:p>
        </p:txBody>
      </p:sp>
      <p:pic>
        <p:nvPicPr>
          <p:cNvPr id="16389" name="Picture 5" descr="12GJMBCAXVY09KCAU6QGUYCAT7GCYMCA6ZLSF2CAR614LBCAVN4I6FCAY3HNIMCA3VU1MFCASPUERKCA350Q33CAFQEMDUCAJ45CQ6CAIDYCC4CATEE973CABPDK1ICABE3ZCJCALBPYN0CA4GO2IYCAS2828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429000"/>
            <a:ext cx="3455987" cy="316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>
                <a:solidFill>
                  <a:srgbClr val="0000FF"/>
                </a:solidFill>
              </a:rPr>
              <a:t>3.UZUN DÖNEMLİ AMAÇLAR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altLang="tr-TR"/>
              <a:t>   BİR DÖNEM VEYA BİR ÖĞRETİM YILI SONUNDA ÖĞRENCİNİN VAR OLAN EĞİTSEL PERFORMANS DÜZEYİ, ÖĞRENME HIZI VE ÖZELLİKLERİ DOĞRULTUSUNDA EDİNEBİLECEĞİ KAZANIMLARDIR.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1692275" y="3213100"/>
            <a:ext cx="1943100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sz="1400" b="1"/>
              <a:t>ÖĞRENCİNİN </a:t>
            </a:r>
          </a:p>
          <a:p>
            <a:pPr algn="ctr"/>
            <a:r>
              <a:rPr lang="tr-TR" altLang="tr-TR" sz="1400" b="1"/>
              <a:t>PERFORMANS DÜZEYİ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3635375" y="2781300"/>
            <a:ext cx="792163" cy="1871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K.D.A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4427538" y="2349500"/>
            <a:ext cx="792162" cy="2303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K.D.A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219700" y="2133600"/>
            <a:ext cx="863600" cy="2519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K.D.A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6084888" y="1700213"/>
            <a:ext cx="1366837" cy="2952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altLang="tr-TR" b="1"/>
              <a:t>U.D.A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en-US" smtClean="0"/>
              <a:t>DENİZLİ RAM</a:t>
            </a:r>
            <a:endParaRPr lang="tr-T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330</TotalTime>
  <Words>977</Words>
  <Application>Microsoft Office PowerPoint</Application>
  <PresentationFormat>Ekran Gösterisi (4:3)</PresentationFormat>
  <Paragraphs>233</Paragraphs>
  <Slides>27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Wingdings</vt:lpstr>
      <vt:lpstr>Network</vt:lpstr>
      <vt:lpstr>BEP-BÖP HAZIRLAMA</vt:lpstr>
      <vt:lpstr>PowerPoint Sunusu</vt:lpstr>
      <vt:lpstr>1. BEP GELİŞTİRME BİRİMİ</vt:lpstr>
      <vt:lpstr>BEP, BEP GELİŞTİRME BİRİMİ TARAFINDAN HAZIRLANIR.</vt:lpstr>
      <vt:lpstr>2. ÖĞRENCİNİN EĞİTSEL PERFORMANS DÜZEYİ</vt:lpstr>
      <vt:lpstr>PowerPoint Sunusu</vt:lpstr>
      <vt:lpstr>PowerPoint Sunusu</vt:lpstr>
      <vt:lpstr>3.UZUN DÖNEMLİ AMAÇLAR</vt:lpstr>
      <vt:lpstr>PowerPoint Sunusu</vt:lpstr>
      <vt:lpstr>PowerPoint Sunusu</vt:lpstr>
      <vt:lpstr>4. KISA DÖNEMLİ AMÇLAR</vt:lpstr>
      <vt:lpstr>PowerPoint Sunusu</vt:lpstr>
      <vt:lpstr>PowerPoint Sunusu</vt:lpstr>
      <vt:lpstr> ÖRNEK BEP FORMU öğrencinin adı soyadı.                                                                   sınıfı: Eğitim programını hazırlayanlar:                                  bep hazırlama tarihi:</vt:lpstr>
      <vt:lpstr>5.BÖP HAZIRLAMA</vt:lpstr>
      <vt:lpstr>Örnek BÖP formu</vt:lpstr>
      <vt:lpstr>PowerPoint Sunusu</vt:lpstr>
      <vt:lpstr>6.DESTEK EĞİTİM HİZMETLERİNİN BELİRLENMESİ</vt:lpstr>
      <vt:lpstr>Destek eğitim hizmetleri:</vt:lpstr>
      <vt:lpstr>7. BEP’İN UYGULANMASI, İZLENMESİ, DEĞERLENDİRİLMESİ</vt:lpstr>
      <vt:lpstr>BEP DEĞERLENDİRME FORMU</vt:lpstr>
      <vt:lpstr>BEP EKİBİ ÇALIŞMA SÜRECİ</vt:lpstr>
      <vt:lpstr>PowerPoint Sunusu</vt:lpstr>
      <vt:lpstr>PowerPoint Sunusu</vt:lpstr>
      <vt:lpstr>BÖP HAZIRLANMANIN 2. YOLU</vt:lpstr>
      <vt:lpstr>BEP DOSYASI</vt:lpstr>
      <vt:lpstr>Eğitimde feda edilecek fert yoktur.                                 K.ATATÜRK</vt:lpstr>
    </vt:vector>
  </TitlesOfParts>
  <Company>Okul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BEP-BÖP HAZIRLAMA</dc:title>
  <dc:creator>HMC</dc:creator>
  <cp:lastModifiedBy>EMRE SAVRAN</cp:lastModifiedBy>
  <cp:revision>6</cp:revision>
  <dcterms:created xsi:type="dcterms:W3CDTF">2011-11-04T07:45:44Z</dcterms:created>
  <dcterms:modified xsi:type="dcterms:W3CDTF">2015-04-14T13:38:41Z</dcterms:modified>
</cp:coreProperties>
</file>